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003E60-2E0B-1D02-3CBB-40A6227B0CF3}" v="317" dt="2024-01-18T17:34:38.6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9988"/>
    <p:restoredTop sz="96327"/>
  </p:normalViewPr>
  <p:slideViewPr>
    <p:cSldViewPr snapToGrid="0">
      <p:cViewPr varScale="1">
        <p:scale>
          <a:sx n="128" d="100"/>
          <a:sy n="128" d="100"/>
        </p:scale>
        <p:origin x="9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29E-13D7-E94D-8FE1-6D371583F856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18A9-C62E-624F-873A-B57DE5149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49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29E-13D7-E94D-8FE1-6D371583F856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18A9-C62E-624F-873A-B57DE5149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750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29E-13D7-E94D-8FE1-6D371583F856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18A9-C62E-624F-873A-B57DE5149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8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29E-13D7-E94D-8FE1-6D371583F856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18A9-C62E-624F-873A-B57DE5149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7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29E-13D7-E94D-8FE1-6D371583F856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18A9-C62E-624F-873A-B57DE5149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51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29E-13D7-E94D-8FE1-6D371583F856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18A9-C62E-624F-873A-B57DE5149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9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29E-13D7-E94D-8FE1-6D371583F856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18A9-C62E-624F-873A-B57DE51496E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29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29E-13D7-E94D-8FE1-6D371583F856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18A9-C62E-624F-873A-B57DE5149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29E-13D7-E94D-8FE1-6D371583F856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18A9-C62E-624F-873A-B57DE5149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07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C29E-13D7-E94D-8FE1-6D371583F856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18A9-C62E-624F-873A-B57DE5149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985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5FEC29E-13D7-E94D-8FE1-6D371583F856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18A9-C62E-624F-873A-B57DE5149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17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5FEC29E-13D7-E94D-8FE1-6D371583F856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F8918A9-C62E-624F-873A-B57DE5149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1335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8BDF2D-E6BE-5D38-0505-865AC09CBA0D}"/>
              </a:ext>
            </a:extLst>
          </p:cNvPr>
          <p:cNvSpPr txBox="1"/>
          <p:nvPr/>
        </p:nvSpPr>
        <p:spPr>
          <a:xfrm>
            <a:off x="4356370" y="3176050"/>
            <a:ext cx="3546086" cy="923330"/>
          </a:xfrm>
          <a:prstGeom prst="rect">
            <a:avLst/>
          </a:prstGeom>
          <a:ln w="57150">
            <a:solidFill>
              <a:schemeClr val="bg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Hedgehogs Spring Term 1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Century Gothic"/>
              </a:rPr>
              <a:t>2024 – EYFS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Brilliant </a:t>
            </a:r>
            <a:r>
              <a:rPr lang="en-US" dirty="0">
                <a:solidFill>
                  <a:schemeClr val="bg1"/>
                </a:solidFill>
                <a:latin typeface="Century Gothic"/>
              </a:rPr>
              <a:t>Britain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FA66B6-F59E-3731-D0EE-585092409329}"/>
              </a:ext>
            </a:extLst>
          </p:cNvPr>
          <p:cNvSpPr txBox="1"/>
          <p:nvPr/>
        </p:nvSpPr>
        <p:spPr>
          <a:xfrm>
            <a:off x="122662" y="178419"/>
            <a:ext cx="4304371" cy="175432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English: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latin typeface="Century Gothic"/>
              </a:rPr>
              <a:t>Phonics – Learning digraphs. Blending sounds to read words and writing simple letters and words.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latin typeface="Century Gothic"/>
              </a:rPr>
              <a:t>Learning new vocabulary linked to our topic and stories.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latin typeface="Century Gothic"/>
              </a:rPr>
              <a:t>Listening to stories and </a:t>
            </a:r>
            <a:r>
              <a:rPr lang="en-US" sz="1200">
                <a:latin typeface="Century Gothic"/>
              </a:rPr>
              <a:t>discussing the main </a:t>
            </a:r>
            <a:r>
              <a:rPr lang="en-US" sz="1200" err="1">
                <a:latin typeface="Century Gothic"/>
              </a:rPr>
              <a:t>evenyts</a:t>
            </a:r>
            <a:r>
              <a:rPr lang="en-US" sz="1200" dirty="0">
                <a:latin typeface="Century Gothic"/>
              </a:rPr>
              <a:t> </a:t>
            </a:r>
            <a:r>
              <a:rPr lang="en-US" sz="1200">
                <a:latin typeface="Century Gothic"/>
              </a:rPr>
              <a:t>and characters.</a:t>
            </a:r>
            <a:endParaRPr lang="en-US" sz="1200" dirty="0">
              <a:latin typeface="Century Gothic"/>
            </a:endParaRPr>
          </a:p>
          <a:p>
            <a:pPr marL="171450" indent="-171450">
              <a:buFont typeface="Arial"/>
              <a:buChar char="•"/>
            </a:pPr>
            <a:r>
              <a:rPr lang="en-US" sz="1200">
                <a:latin typeface="Century Gothic"/>
              </a:rPr>
              <a:t>Writing: forming lower case letters correctly</a:t>
            </a:r>
            <a:endParaRPr lang="en-US" sz="1200" dirty="0">
              <a:latin typeface="Century Gothic"/>
            </a:endParaRPr>
          </a:p>
          <a:p>
            <a:endParaRPr lang="en-US" sz="1200" dirty="0">
              <a:latin typeface="Century Gothic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FE7F4C-969E-04ED-CD7C-95682C157516}"/>
              </a:ext>
            </a:extLst>
          </p:cNvPr>
          <p:cNvSpPr txBox="1"/>
          <p:nvPr/>
        </p:nvSpPr>
        <p:spPr>
          <a:xfrm>
            <a:off x="4534829" y="178419"/>
            <a:ext cx="3334214" cy="2308324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Century Gothic"/>
              </a:rPr>
              <a:t>Personal and Social Development:</a:t>
            </a:r>
            <a:endParaRPr lang="en-US" sz="1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1200" err="1">
                <a:latin typeface="Century Gothic"/>
              </a:rPr>
              <a:t>Stormbreak</a:t>
            </a:r>
            <a:r>
              <a:rPr lang="en-US" sz="1200" dirty="0">
                <a:latin typeface="Century Gothic"/>
              </a:rPr>
              <a:t> – Self-care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>
                <a:latin typeface="Century Gothic"/>
              </a:rPr>
              <a:t>Thinking about what is safe to go onto and into my body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>
                <a:latin typeface="Century Gothic"/>
              </a:rPr>
              <a:t>Discuss different feelings and how we can identify and moderate these </a:t>
            </a:r>
            <a:r>
              <a:rPr lang="en-US" sz="1200">
                <a:latin typeface="Century Gothic"/>
              </a:rPr>
              <a:t>feelings</a:t>
            </a:r>
            <a:endParaRPr lang="en-US" sz="1200" dirty="0">
              <a:latin typeface="Century Gothic"/>
            </a:endParaRPr>
          </a:p>
          <a:p>
            <a:pPr marL="285750" indent="-285750">
              <a:buFont typeface="Arial"/>
              <a:buChar char="•"/>
            </a:pPr>
            <a:r>
              <a:rPr lang="en-US" sz="1200" dirty="0">
                <a:latin typeface="Century Gothic"/>
              </a:rPr>
              <a:t>Learn how to build constructive and respectful relationships with adults and </a:t>
            </a:r>
            <a:r>
              <a:rPr lang="en-US" sz="1200">
                <a:latin typeface="Century Gothic"/>
              </a:rPr>
              <a:t>peers.</a:t>
            </a:r>
            <a:endParaRPr lang="en-US" sz="1200" dirty="0">
              <a:latin typeface="Century Gothic"/>
            </a:endParaRPr>
          </a:p>
          <a:p>
            <a:pPr marL="285750" indent="-285750">
              <a:buFont typeface="Arial"/>
              <a:buChar char="•"/>
            </a:pPr>
            <a:r>
              <a:rPr lang="en-US" sz="1200" dirty="0">
                <a:latin typeface="Century Gothic"/>
              </a:rPr>
              <a:t>Manage </a:t>
            </a:r>
            <a:r>
              <a:rPr lang="en-US" sz="1200">
                <a:latin typeface="Century Gothic"/>
              </a:rPr>
              <a:t>their</a:t>
            </a:r>
            <a:r>
              <a:rPr lang="en-US" sz="1200" dirty="0">
                <a:latin typeface="Century Gothic"/>
              </a:rPr>
              <a:t> own needs and how to act appropriately around others.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1786FA-896B-879D-6986-3F2405764EA8}"/>
              </a:ext>
            </a:extLst>
          </p:cNvPr>
          <p:cNvSpPr txBox="1"/>
          <p:nvPr/>
        </p:nvSpPr>
        <p:spPr>
          <a:xfrm>
            <a:off x="122662" y="3365850"/>
            <a:ext cx="4092499" cy="193899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Century Gothic"/>
              </a:rPr>
              <a:t>Understanding the world:</a:t>
            </a:r>
            <a:endParaRPr lang="en-US" sz="1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solidFill>
                  <a:schemeClr val="bg1"/>
                </a:solidFill>
                <a:latin typeface="Century Gothic"/>
              </a:rPr>
              <a:t>Describe what they see, hear and feel whilst outside.</a:t>
            </a:r>
            <a:endParaRPr lang="en-US" sz="1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solidFill>
                  <a:schemeClr val="bg1"/>
                </a:solidFill>
                <a:latin typeface="Century Gothic"/>
              </a:rPr>
              <a:t>Draw information from a simple map.</a:t>
            </a:r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solidFill>
                  <a:schemeClr val="bg1"/>
                </a:solidFill>
                <a:latin typeface="Century Gothic"/>
              </a:rPr>
              <a:t>Understand the effect of changing seasons on the natural world around them.</a:t>
            </a:r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solidFill>
                  <a:schemeClr val="bg1"/>
                </a:solidFill>
                <a:latin typeface="Century Gothic"/>
              </a:rPr>
              <a:t>Discussing and exploring where we live in the world.</a:t>
            </a:r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Arial"/>
              <a:buChar char="•"/>
            </a:pPr>
            <a:endParaRPr lang="en-US" sz="1200" b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D8E59C-B9D4-DCB9-7848-648C7259800A}"/>
              </a:ext>
            </a:extLst>
          </p:cNvPr>
          <p:cNvSpPr txBox="1"/>
          <p:nvPr/>
        </p:nvSpPr>
        <p:spPr>
          <a:xfrm>
            <a:off x="122662" y="5785708"/>
            <a:ext cx="3847172" cy="276999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 err="1">
                <a:solidFill>
                  <a:schemeClr val="bg1"/>
                </a:solidFill>
                <a:latin typeface="Century Gothic"/>
              </a:rPr>
              <a:t>Maths</a:t>
            </a:r>
            <a:r>
              <a:rPr lang="en-US" sz="1200" b="1" dirty="0">
                <a:solidFill>
                  <a:schemeClr val="bg1"/>
                </a:solidFill>
                <a:latin typeface="Century Gothic"/>
              </a:rPr>
              <a:t>:</a:t>
            </a:r>
            <a:endParaRPr lang="en-US" sz="1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15B518-224B-8A5D-1ABE-C95EDB7888A7}"/>
              </a:ext>
            </a:extLst>
          </p:cNvPr>
          <p:cNvSpPr txBox="1"/>
          <p:nvPr/>
        </p:nvSpPr>
        <p:spPr>
          <a:xfrm>
            <a:off x="4352859" y="4306406"/>
            <a:ext cx="3375102" cy="2123658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Century Gothic"/>
              </a:rPr>
              <a:t>Expressive arts and design:</a:t>
            </a:r>
            <a:endParaRPr lang="en-US" sz="1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latin typeface="Century Gothic"/>
              </a:rPr>
              <a:t>Listen attentively, move to and talk about music, expressing their feelings </a:t>
            </a:r>
            <a:r>
              <a:rPr lang="en-US" sz="1200">
                <a:latin typeface="Century Gothic"/>
              </a:rPr>
              <a:t>and responses.</a:t>
            </a:r>
            <a:endParaRPr lang="en-US" sz="1200" dirty="0">
              <a:latin typeface="Century Gothic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latin typeface="Century Gothic"/>
              </a:rPr>
              <a:t>Explore the safe use of materials, tools and techniques to design and build in construction and role play areas.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latin typeface="Century Gothic"/>
              </a:rPr>
              <a:t>Explore different materials and their purposes as part of DT</a:t>
            </a:r>
            <a:endParaRPr lang="en-US" sz="1200" dirty="0">
              <a:latin typeface="Century Gothic" panose="020B0502020202020204" pitchFamily="34" charset="0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latin typeface="Century Gothic"/>
              </a:rPr>
              <a:t>Creative collaboratively sharing ideas, resources and skills.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ABF8A6-76D0-6FDD-37E8-BDD5EE60AC82}"/>
              </a:ext>
            </a:extLst>
          </p:cNvPr>
          <p:cNvSpPr txBox="1"/>
          <p:nvPr/>
        </p:nvSpPr>
        <p:spPr>
          <a:xfrm>
            <a:off x="8051624" y="303523"/>
            <a:ext cx="3869863" cy="286232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Century Gothic"/>
              </a:rPr>
              <a:t>Communication and language: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solidFill>
                  <a:schemeClr val="bg1"/>
                </a:solidFill>
                <a:latin typeface="Century Gothic"/>
              </a:rPr>
              <a:t>Understand how to listen carefully and why listening is important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solidFill>
                  <a:schemeClr val="bg1"/>
                </a:solidFill>
                <a:latin typeface="Century Gothic"/>
              </a:rPr>
              <a:t>Learn</a:t>
            </a:r>
            <a:r>
              <a:rPr lang="en-US" sz="12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 and use new vocabulary throughout the day linked to our learning.</a:t>
            </a:r>
            <a:endParaRPr lang="en-US" sz="1200" dirty="0">
              <a:solidFill>
                <a:schemeClr val="bg1"/>
              </a:solidFill>
              <a:latin typeface="Century Gothic"/>
            </a:endParaRPr>
          </a:p>
          <a:p>
            <a:pPr marL="171450" indent="-171450">
              <a:buFont typeface="Arial"/>
              <a:buChar char="•"/>
            </a:pPr>
            <a:r>
              <a:rPr lang="en-US" sz="120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Explore asking questions</a:t>
            </a:r>
            <a:endParaRPr lang="en-US" sz="1200" dirty="0">
              <a:solidFill>
                <a:schemeClr val="bg1"/>
              </a:solidFill>
              <a:latin typeface="Century Gothic"/>
              <a:ea typeface="+mn-lt"/>
              <a:cs typeface="+mn-lt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Engage in story time and non-fiction books </a:t>
            </a:r>
            <a:r>
              <a:rPr lang="en-US" sz="120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liked to our topic</a:t>
            </a:r>
            <a:endParaRPr lang="en-US" sz="1200" dirty="0">
              <a:solidFill>
                <a:schemeClr val="bg1"/>
              </a:solidFill>
              <a:latin typeface="Century Gothic"/>
              <a:ea typeface="+mn-lt"/>
              <a:cs typeface="+mn-lt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Participate in small group, class and one-to- </a:t>
            </a:r>
            <a:r>
              <a:rPr lang="en-US" sz="120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one discussions</a:t>
            </a:r>
            <a:endParaRPr lang="en-US" sz="1200" dirty="0">
              <a:solidFill>
                <a:schemeClr val="bg1"/>
              </a:solidFill>
              <a:latin typeface="Century Gothic"/>
              <a:ea typeface="+mn-lt"/>
              <a:cs typeface="+mn-lt"/>
            </a:endParaRPr>
          </a:p>
          <a:p>
            <a:pPr marL="171450" indent="-171450">
              <a:buFont typeface="Arial"/>
              <a:buChar char="•"/>
            </a:pPr>
            <a:r>
              <a:rPr lang="en-US" sz="120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Learn rhymes, poems and songs</a:t>
            </a:r>
            <a:endParaRPr lang="en-US" sz="1200" dirty="0">
              <a:solidFill>
                <a:schemeClr val="bg1"/>
              </a:solidFill>
              <a:latin typeface="Century Gothic"/>
              <a:ea typeface="+mn-lt"/>
              <a:cs typeface="+mn-lt"/>
            </a:endParaRPr>
          </a:p>
          <a:p>
            <a:pPr marL="171450" indent="-171450">
              <a:buFont typeface="Arial"/>
              <a:buChar char="•"/>
            </a:pPr>
            <a:r>
              <a:rPr lang="en-US" sz="120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Retell simple stories, rhymes and songs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Use positional language to describe locations linked to map work in geography.</a:t>
            </a:r>
            <a:endParaRPr lang="en-US" sz="1200">
              <a:solidFill>
                <a:schemeClr val="bg1"/>
              </a:solidFill>
              <a:latin typeface="Century Gothic"/>
            </a:endParaRPr>
          </a:p>
          <a:p>
            <a:pPr marL="171450" indent="-171450">
              <a:buFont typeface="Arial"/>
              <a:buChar char="•"/>
            </a:pPr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8B706C-2211-44A9-E79C-C59FCB843FDC}"/>
              </a:ext>
            </a:extLst>
          </p:cNvPr>
          <p:cNvSpPr txBox="1"/>
          <p:nvPr/>
        </p:nvSpPr>
        <p:spPr>
          <a:xfrm>
            <a:off x="8097115" y="3285633"/>
            <a:ext cx="3867922" cy="1785104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Century Gothic"/>
              </a:rPr>
              <a:t>Physical Development:</a:t>
            </a:r>
            <a:endParaRPr lang="en-US" sz="1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solidFill>
                  <a:schemeClr val="bg1"/>
                </a:solidFill>
                <a:latin typeface="Century Gothic"/>
              </a:rPr>
              <a:t>Exploring malleable materials to improve fine motor skills</a:t>
            </a:r>
            <a:endParaRPr lang="en-US" sz="1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solidFill>
                  <a:schemeClr val="bg1"/>
                </a:solidFill>
                <a:latin typeface="Century Gothic"/>
              </a:rPr>
              <a:t>Taking part in Prime Sports PE sessions</a:t>
            </a:r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solidFill>
                  <a:schemeClr val="bg1"/>
                </a:solidFill>
                <a:latin typeface="Century Gothic"/>
              </a:rPr>
              <a:t>PE sessions focusing on Dance</a:t>
            </a:r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solidFill>
                  <a:schemeClr val="bg1"/>
                </a:solidFill>
                <a:latin typeface="Century Gothic"/>
              </a:rPr>
              <a:t>Taking part in </a:t>
            </a:r>
            <a:r>
              <a:rPr lang="en-US" sz="1200" dirty="0" err="1">
                <a:solidFill>
                  <a:schemeClr val="bg1"/>
                </a:solidFill>
                <a:latin typeface="Century Gothic"/>
              </a:rPr>
              <a:t>Stormbreak</a:t>
            </a:r>
            <a:r>
              <a:rPr lang="en-US" sz="1200" dirty="0">
                <a:solidFill>
                  <a:schemeClr val="bg1"/>
                </a:solidFill>
                <a:latin typeface="Century Gothic"/>
              </a:rPr>
              <a:t> sessions focusing on calming our breathing and listening to our bodies when we have big feelings</a:t>
            </a:r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F47E09-EC29-0B34-0D22-32160164E671}"/>
              </a:ext>
            </a:extLst>
          </p:cNvPr>
          <p:cNvSpPr txBox="1"/>
          <p:nvPr/>
        </p:nvSpPr>
        <p:spPr>
          <a:xfrm>
            <a:off x="9668438" y="5288167"/>
            <a:ext cx="2247167" cy="1384995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Century Gothic"/>
              </a:rPr>
              <a:t>Key Texts:</a:t>
            </a:r>
          </a:p>
          <a:p>
            <a:r>
              <a:rPr lang="en-US" sz="1200" dirty="0">
                <a:latin typeface="Century Gothic"/>
                <a:ea typeface="+mn-lt"/>
                <a:cs typeface="+mn-lt"/>
              </a:rPr>
              <a:t>Five Minutes Peace</a:t>
            </a:r>
          </a:p>
          <a:p>
            <a:r>
              <a:rPr lang="en-US" sz="1200" dirty="0">
                <a:latin typeface="Century Gothic"/>
                <a:ea typeface="+mn-lt"/>
                <a:cs typeface="+mn-lt"/>
              </a:rPr>
              <a:t>Dogger</a:t>
            </a:r>
          </a:p>
          <a:p>
            <a:r>
              <a:rPr lang="en-US" sz="1200" dirty="0">
                <a:latin typeface="Century Gothic"/>
                <a:ea typeface="+mn-lt"/>
                <a:cs typeface="+mn-lt"/>
              </a:rPr>
              <a:t>Smartest Giant in Town</a:t>
            </a:r>
          </a:p>
          <a:p>
            <a:r>
              <a:rPr lang="en-US" sz="1200" dirty="0">
                <a:latin typeface="Century Gothic"/>
                <a:ea typeface="+mn-lt"/>
                <a:cs typeface="+mn-lt"/>
              </a:rPr>
              <a:t>Lighthouse Keeper's Lunch</a:t>
            </a:r>
          </a:p>
          <a:p>
            <a:r>
              <a:rPr lang="en-US" sz="1200" dirty="0">
                <a:latin typeface="Century Gothic"/>
                <a:ea typeface="+mn-lt"/>
                <a:cs typeface="+mn-lt"/>
              </a:rPr>
              <a:t>Burglar Bill</a:t>
            </a:r>
          </a:p>
          <a:p>
            <a:r>
              <a:rPr lang="en-US" sz="1200" err="1">
                <a:latin typeface="Century Gothic"/>
                <a:ea typeface="+mn-lt"/>
                <a:cs typeface="+mn-lt"/>
              </a:rPr>
              <a:t>Superworm</a:t>
            </a:r>
            <a:endParaRPr lang="en-US" err="1">
              <a:latin typeface="Century Gothic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89F7B8-CD2B-42FC-8CD7-FEEE1B8188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2728" y="3466745"/>
            <a:ext cx="685231" cy="6182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2EB06FC-CAAD-E551-733D-195CEF0EEA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5414" y="3523609"/>
            <a:ext cx="685231" cy="55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18720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dccc0b4-b3f4-4d4f-8ac6-f0fafbb6fc91">
      <Terms xmlns="http://schemas.microsoft.com/office/infopath/2007/PartnerControls"/>
    </lcf76f155ced4ddcb4097134ff3c332f>
    <TaxCatchAll xmlns="bbebf8bf-e87e-47d4-b4c2-3e9f5ffefe7b" xsi:nil="true"/>
    <SharedWithUsers xmlns="bbebf8bf-e87e-47d4-b4c2-3e9f5ffefe7b">
      <UserInfo>
        <DisplayName>Mrs Shean</DisplayName>
        <AccountId>40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1289D6E51BA140B6D61F185ACF3435" ma:contentTypeVersion="14" ma:contentTypeDescription="Create a new document." ma:contentTypeScope="" ma:versionID="e465d06e3bafa37d9ae028ed040bb62c">
  <xsd:schema xmlns:xsd="http://www.w3.org/2001/XMLSchema" xmlns:xs="http://www.w3.org/2001/XMLSchema" xmlns:p="http://schemas.microsoft.com/office/2006/metadata/properties" xmlns:ns2="bdccc0b4-b3f4-4d4f-8ac6-f0fafbb6fc91" xmlns:ns3="bbebf8bf-e87e-47d4-b4c2-3e9f5ffefe7b" targetNamespace="http://schemas.microsoft.com/office/2006/metadata/properties" ma:root="true" ma:fieldsID="ca93aa0b7bddc3a408be973099579d92" ns2:_="" ns3:_="">
    <xsd:import namespace="bdccc0b4-b3f4-4d4f-8ac6-f0fafbb6fc91"/>
    <xsd:import namespace="bbebf8bf-e87e-47d4-b4c2-3e9f5ffefe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ccc0b4-b3f4-4d4f-8ac6-f0fafbb6fc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8f44120-b421-4a1c-9308-e849706581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bf8bf-e87e-47d4-b4c2-3e9f5ffefe7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94440ec-2b5f-4813-b87c-f7acf7af896d}" ma:internalName="TaxCatchAll" ma:showField="CatchAllData" ma:web="bbebf8bf-e87e-47d4-b4c2-3e9f5ffefe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D5D9C2-39E5-41F6-BAA7-DB8ADBC8450D}">
  <ds:schemaRefs>
    <ds:schemaRef ds:uri="http://schemas.microsoft.com/office/2006/metadata/properties"/>
    <ds:schemaRef ds:uri="http://schemas.microsoft.com/office/infopath/2007/PartnerControls"/>
    <ds:schemaRef ds:uri="bdccc0b4-b3f4-4d4f-8ac6-f0fafbb6fc91"/>
    <ds:schemaRef ds:uri="bbebf8bf-e87e-47d4-b4c2-3e9f5ffefe7b"/>
  </ds:schemaRefs>
</ds:datastoreItem>
</file>

<file path=customXml/itemProps2.xml><?xml version="1.0" encoding="utf-8"?>
<ds:datastoreItem xmlns:ds="http://schemas.openxmlformats.org/officeDocument/2006/customXml" ds:itemID="{571948CC-00D8-4967-8834-414B1154C8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ccc0b4-b3f4-4d4f-8ac6-f0fafbb6fc91"/>
    <ds:schemaRef ds:uri="bbebf8bf-e87e-47d4-b4c2-3e9f5ffefe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F1AEF2-E456-49CF-BA71-D6960476A2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{2766755D-EC37-B849-9BFC-D511EA722B6E}tf10001120</Template>
  <TotalTime>45</TotalTime>
  <Words>320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Parcel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Hillier</dc:creator>
  <cp:lastModifiedBy>Steve Hillier</cp:lastModifiedBy>
  <cp:revision>175</cp:revision>
  <dcterms:created xsi:type="dcterms:W3CDTF">2024-01-10T14:15:11Z</dcterms:created>
  <dcterms:modified xsi:type="dcterms:W3CDTF">2024-01-21T17:40:38Z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0x010100341289D6E51BA140B6D61F185ACF3435</vt:lpwstr>
  </property>
  <property fmtid="{D5CDD505-2E9C-101B-9397-08002B2CF9AE}" pid="3" name="MediaServiceImageTags">
    <vt:lpwstr/>
  </property>
</Properties>
</file>